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56" r:id="rId4"/>
    <p:sldId id="283" r:id="rId5"/>
    <p:sldId id="257" r:id="rId6"/>
    <p:sldId id="260" r:id="rId7"/>
    <p:sldId id="284" r:id="rId8"/>
    <p:sldId id="288" r:id="rId9"/>
    <p:sldId id="266" r:id="rId10"/>
    <p:sldId id="285" r:id="rId11"/>
    <p:sldId id="286" r:id="rId12"/>
    <p:sldId id="287" r:id="rId13"/>
    <p:sldId id="289" r:id="rId14"/>
    <p:sldId id="290" r:id="rId15"/>
    <p:sldId id="29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00"/>
    <a:srgbClr val="7F232C"/>
    <a:srgbClr val="A32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50" d="100"/>
          <a:sy n="50" d="100"/>
        </p:scale>
        <p:origin x="-53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1635-BC13-4D59-B714-4EAC46AA30C9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2706-2476-4361-B6EE-ACE741E3F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91D4-98F0-4C4F-B840-0EC613D2DC67}" type="datetimeFigureOut">
              <a:rPr lang="en-US" smtClean="0"/>
              <a:t>02/09/2014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1E08-D80D-4AB0-A0E7-E54BDB4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a36Y7YOmg4&amp;list=PLCvVBOK6lIHvHf2xqX0p7BMqf32oJsuP9&amp;index=36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bsdll.k12.sd.us/Asset.aspx?ID=688&amp;C=All&amp;G=All&amp;S=dissectio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bsdll.k12.sd.us/Asset.aspx?ID=686&amp;C=All&amp;G=All&amp;S=dissections" TargetMode="External"/><Relationship Id="rId4" Type="http://schemas.openxmlformats.org/officeDocument/2006/relationships/hyperlink" Target="http://www.youtube.com/watch?v=qafAsMQYygQ&amp;list=PLCvVBOK6lIHvHf2xqX0p7BMqf32oJsuP9&amp;index=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bsdll.k12.sd.us/Asset.aspx?ID=687&amp;C=All&amp;G=All&amp;S=dissections" TargetMode="External"/><Relationship Id="rId5" Type="http://schemas.openxmlformats.org/officeDocument/2006/relationships/hyperlink" Target="http://www.youtube.com/watch?v=Y7oxbaixrOI&amp;list=PLCvVBOK6lIHvHf2xqX0p7BMqf32oJsuP9&amp;index=35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7924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Reasons to Use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Dissection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Video and </a:t>
            </a: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Accompanying PowerPoint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Presentation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number of specimens used by a class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 the quality of the dissection for the students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opportunity, increasing the learning experience for the students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Student unable to dissect due to pregnancy or hypersensitivity to the preservatives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Student chooses not to dissect due to ethical/moral reasons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384450"/>
            <a:ext cx="10165028" cy="2819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080260" y="1066800"/>
            <a:ext cx="53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Circulatory System (closed)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63284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Aortic arches: Carry blood from the dorsal blood vessel toward the ventral side, helps maintain pressure, dark in color, labeled heart in many books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00200" y="4069616"/>
            <a:ext cx="533400" cy="1563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4011707"/>
            <a:ext cx="533400" cy="708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0949" y="1806714"/>
            <a:ext cx="49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Dorsal blood vessel (aorta): pumping vessel, darker in color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133850" y="2514600"/>
            <a:ext cx="13335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66800"/>
            <a:ext cx="53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Reproductive System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64" y="1328821"/>
            <a:ext cx="6297235" cy="58339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51460" y="6106180"/>
            <a:ext cx="53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 end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4470" y="1676400"/>
            <a:ext cx="3783330" cy="1200329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Seminal vesicles: Store sperm produced within the worm (globular)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230940"/>
            <a:ext cx="3810000" cy="1569660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Seminal receptacles: Store sperm received from another worm (spherical)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270" y="5044350"/>
            <a:ext cx="3097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Monoecious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female and male gametes,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ovaries are identified in books, but are difficult to locate 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52800" y="2600236"/>
            <a:ext cx="1931670" cy="60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92818" y="4066275"/>
            <a:ext cx="2145982" cy="180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14600" y="4142475"/>
            <a:ext cx="1880582" cy="505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667000" y="2900318"/>
            <a:ext cx="16516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68662" cy="50764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4" name="Line Callout 1 43"/>
          <p:cNvSpPr/>
          <p:nvPr/>
        </p:nvSpPr>
        <p:spPr>
          <a:xfrm>
            <a:off x="152400" y="2209800"/>
            <a:ext cx="2133600" cy="1295400"/>
          </a:xfrm>
          <a:prstGeom prst="borderCallout1">
            <a:avLst>
              <a:gd name="adj1" fmla="val 30515"/>
              <a:gd name="adj2" fmla="val 99524"/>
              <a:gd name="adj3" fmla="val 137206"/>
              <a:gd name="adj4" fmla="val 1338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Seminal receptacles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Line Callout 1 46"/>
          <p:cNvSpPr/>
          <p:nvPr/>
        </p:nvSpPr>
        <p:spPr>
          <a:xfrm>
            <a:off x="6934200" y="4114800"/>
            <a:ext cx="2133600" cy="1295400"/>
          </a:xfrm>
          <a:prstGeom prst="borderCallout1">
            <a:avLst>
              <a:gd name="adj1" fmla="val -73"/>
              <a:gd name="adj2" fmla="val 61667"/>
              <a:gd name="adj3" fmla="val -85147"/>
              <a:gd name="adj4" fmla="val -297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Seminal vesicles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11111E-6 -1.48148E-6 L -0.13889 0.00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  <p:bldP spid="6" grpId="0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44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860" y="1143000"/>
            <a:ext cx="53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Nervous System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253620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46935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Remove/scrape a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of the intestine to expose the nerve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cord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81800" y="2438400"/>
            <a:ext cx="1524000" cy="1066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4"/>
          </p:cNvCxnSpPr>
          <p:nvPr/>
        </p:nvCxnSpPr>
        <p:spPr>
          <a:xfrm flipH="1">
            <a:off x="6172200" y="3505200"/>
            <a:ext cx="1371600" cy="12264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1" y="1927964"/>
            <a:ext cx="6573381" cy="493003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Straight Connector 23"/>
          <p:cNvCxnSpPr/>
          <p:nvPr/>
        </p:nvCxnSpPr>
        <p:spPr>
          <a:xfrm flipH="1">
            <a:off x="6477000" y="3002280"/>
            <a:ext cx="304800" cy="8839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Callout 1 41"/>
          <p:cNvSpPr/>
          <p:nvPr/>
        </p:nvSpPr>
        <p:spPr>
          <a:xfrm>
            <a:off x="152400" y="6019800"/>
            <a:ext cx="4742005" cy="647700"/>
          </a:xfrm>
          <a:prstGeom prst="borderCallout1">
            <a:avLst>
              <a:gd name="adj1" fmla="val -28541"/>
              <a:gd name="adj2" fmla="val 17260"/>
              <a:gd name="adj3" fmla="val -167129"/>
              <a:gd name="adj4" fmla="val 1849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cord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ventral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Line Callout 1 43"/>
          <p:cNvSpPr/>
          <p:nvPr/>
        </p:nvSpPr>
        <p:spPr>
          <a:xfrm>
            <a:off x="6873240" y="4876800"/>
            <a:ext cx="1922605" cy="647700"/>
          </a:xfrm>
          <a:prstGeom prst="borderCallout1">
            <a:avLst>
              <a:gd name="adj1" fmla="val 44400"/>
              <a:gd name="adj2" fmla="val -8106"/>
              <a:gd name="adj3" fmla="val 101107"/>
              <a:gd name="adj4" fmla="val -6949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Intestine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Line Callout 1 44"/>
          <p:cNvSpPr/>
          <p:nvPr/>
        </p:nvSpPr>
        <p:spPr>
          <a:xfrm>
            <a:off x="5181600" y="1828800"/>
            <a:ext cx="3733800" cy="772180"/>
          </a:xfrm>
          <a:prstGeom prst="borderCallout1">
            <a:avLst>
              <a:gd name="adj1" fmla="val 99745"/>
              <a:gd name="adj2" fmla="val -8046"/>
              <a:gd name="adj3" fmla="val 332201"/>
              <a:gd name="adj4" fmla="val -3906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tissue extending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 segments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523402" y="3444240"/>
            <a:ext cx="1819998" cy="9487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/>
      <p:bldP spid="4" grpId="0"/>
      <p:bldP spid="5" grpId="0" animBg="1"/>
      <p:bldP spid="42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143000"/>
            <a:ext cx="348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Digestive System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536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7360" y="3992144"/>
            <a:ext cx="3038104" cy="2278578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Line Callout 1 13"/>
          <p:cNvSpPr/>
          <p:nvPr/>
        </p:nvSpPr>
        <p:spPr>
          <a:xfrm>
            <a:off x="152400" y="5634693"/>
            <a:ext cx="1524000" cy="590649"/>
          </a:xfrm>
          <a:prstGeom prst="borderCallout1">
            <a:avLst>
              <a:gd name="adj1" fmla="val -38015"/>
              <a:gd name="adj2" fmla="val 14667"/>
              <a:gd name="adj3" fmla="val -256471"/>
              <a:gd name="adj4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Mouth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20044654">
            <a:off x="2240539" y="5322188"/>
            <a:ext cx="261946" cy="40162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Callout 1 27"/>
          <p:cNvSpPr/>
          <p:nvPr/>
        </p:nvSpPr>
        <p:spPr>
          <a:xfrm>
            <a:off x="228600" y="1666220"/>
            <a:ext cx="5410200" cy="772180"/>
          </a:xfrm>
          <a:prstGeom prst="borderCallout1">
            <a:avLst>
              <a:gd name="adj1" fmla="val 137439"/>
              <a:gd name="adj2" fmla="val 13667"/>
              <a:gd name="adj3" fmla="val 293088"/>
              <a:gd name="adj4" fmla="val 2106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Pharynx: Swallows food (soil), muscular tube, connects mouth to esophagus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2882210" y="5334000"/>
            <a:ext cx="4280590" cy="1406063"/>
          </a:xfrm>
          <a:prstGeom prst="borderCallout1">
            <a:avLst>
              <a:gd name="adj1" fmla="val -9338"/>
              <a:gd name="adj2" fmla="val 24848"/>
              <a:gd name="adj3" fmla="val -102724"/>
              <a:gd name="adj4" fmla="val -1150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Esophagus: Movement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food (soil) toward crop, lies below aortic arches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124200" y="3858902"/>
            <a:ext cx="152400" cy="636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3276600"/>
            <a:ext cx="457200" cy="5823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9" y="310916"/>
            <a:ext cx="5114871" cy="5449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Line Callout 1 46"/>
          <p:cNvSpPr/>
          <p:nvPr/>
        </p:nvSpPr>
        <p:spPr>
          <a:xfrm>
            <a:off x="6784683" y="5334000"/>
            <a:ext cx="2359317" cy="936722"/>
          </a:xfrm>
          <a:prstGeom prst="borderCallout1">
            <a:avLst>
              <a:gd name="adj1" fmla="val -186676"/>
              <a:gd name="adj2" fmla="val -990"/>
              <a:gd name="adj3" fmla="val -12218"/>
              <a:gd name="adj4" fmla="val 5559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Dorsal blood vessel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381000" y="3052227"/>
            <a:ext cx="4661590" cy="1406063"/>
          </a:xfrm>
          <a:prstGeom prst="borderCallout1">
            <a:avLst>
              <a:gd name="adj1" fmla="val -7170"/>
              <a:gd name="adj2" fmla="val 71487"/>
              <a:gd name="adj3" fmla="val -22517"/>
              <a:gd name="adj4" fmla="val 12947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Esophagus: Aortic arches and seminal receptacles removed </a:t>
            </a: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cut, wait until 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PowerPoint 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complete)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47" y="2057400"/>
            <a:ext cx="4801953" cy="444869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0" name="Straight Connector 49"/>
          <p:cNvCxnSpPr/>
          <p:nvPr/>
        </p:nvCxnSpPr>
        <p:spPr>
          <a:xfrm>
            <a:off x="3117699" y="2514600"/>
            <a:ext cx="3666984" cy="32462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143000"/>
            <a:ext cx="348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Digestive System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2536205"/>
          </a:xfrm>
          <a:prstGeom prst="rect">
            <a:avLst/>
          </a:prstGeom>
        </p:spPr>
      </p:pic>
      <p:sp>
        <p:nvSpPr>
          <p:cNvPr id="16" name="Line Callout 1 15"/>
          <p:cNvSpPr/>
          <p:nvPr/>
        </p:nvSpPr>
        <p:spPr>
          <a:xfrm>
            <a:off x="152400" y="5634693"/>
            <a:ext cx="1524000" cy="590649"/>
          </a:xfrm>
          <a:prstGeom prst="borderCallout1">
            <a:avLst>
              <a:gd name="adj1" fmla="val -38015"/>
              <a:gd name="adj2" fmla="val 14667"/>
              <a:gd name="adj3" fmla="val -256471"/>
              <a:gd name="adj4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Mouth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228600" y="1666220"/>
            <a:ext cx="1447800" cy="543580"/>
          </a:xfrm>
          <a:prstGeom prst="borderCallout1">
            <a:avLst>
              <a:gd name="adj1" fmla="val 123421"/>
              <a:gd name="adj2" fmla="val 28403"/>
              <a:gd name="adj3" fmla="val 410841"/>
              <a:gd name="adj4" fmla="val 7369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Pharynx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133600" y="5926369"/>
            <a:ext cx="1754560" cy="703031"/>
          </a:xfrm>
          <a:prstGeom prst="borderCallout1">
            <a:avLst>
              <a:gd name="adj1" fmla="val -9338"/>
              <a:gd name="adj2" fmla="val 24848"/>
              <a:gd name="adj3" fmla="val -286983"/>
              <a:gd name="adj4" fmla="val 2584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Esophagus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438400" y="1752600"/>
            <a:ext cx="4953000" cy="914400"/>
          </a:xfrm>
          <a:prstGeom prst="borderCallout1">
            <a:avLst>
              <a:gd name="adj1" fmla="val 110772"/>
              <a:gd name="adj2" fmla="val 26283"/>
              <a:gd name="adj3" fmla="val 194380"/>
              <a:gd name="adj4" fmla="val 3314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Crop: Food storage, similar to the stomach of a vertebrate, thin walled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4396861" y="5715000"/>
            <a:ext cx="3451739" cy="914400"/>
          </a:xfrm>
          <a:prstGeom prst="borderCallout1">
            <a:avLst>
              <a:gd name="adj1" fmla="val -27561"/>
              <a:gd name="adj2" fmla="val 24129"/>
              <a:gd name="adj3" fmla="val -177286"/>
              <a:gd name="adj4" fmla="val 1065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Gizzard: Grinds food, thick walled, muscular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6" grpId="0" animBg="1"/>
      <p:bldP spid="18" grpId="0" animBg="1"/>
      <p:bldP spid="19" grpId="0" animBg="1"/>
      <p:bldP spid="22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Identify the following Structures</a:t>
            </a:r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143000"/>
            <a:ext cx="348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Digestive System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2536205"/>
          </a:xfrm>
          <a:prstGeom prst="rect">
            <a:avLst/>
          </a:prstGeom>
        </p:spPr>
      </p:pic>
      <p:sp>
        <p:nvSpPr>
          <p:cNvPr id="16" name="Line Callout 1 15"/>
          <p:cNvSpPr/>
          <p:nvPr/>
        </p:nvSpPr>
        <p:spPr>
          <a:xfrm>
            <a:off x="152400" y="5634693"/>
            <a:ext cx="1524000" cy="590649"/>
          </a:xfrm>
          <a:prstGeom prst="borderCallout1">
            <a:avLst>
              <a:gd name="adj1" fmla="val -38015"/>
              <a:gd name="adj2" fmla="val 14667"/>
              <a:gd name="adj3" fmla="val -256471"/>
              <a:gd name="adj4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Mouth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228600" y="1666220"/>
            <a:ext cx="1447800" cy="543580"/>
          </a:xfrm>
          <a:prstGeom prst="borderCallout1">
            <a:avLst>
              <a:gd name="adj1" fmla="val 123421"/>
              <a:gd name="adj2" fmla="val 28403"/>
              <a:gd name="adj3" fmla="val 410841"/>
              <a:gd name="adj4" fmla="val 7369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Pharynx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514600" y="5873826"/>
            <a:ext cx="1754560" cy="703031"/>
          </a:xfrm>
          <a:prstGeom prst="borderCallout1">
            <a:avLst>
              <a:gd name="adj1" fmla="val -9338"/>
              <a:gd name="adj2" fmla="val 24848"/>
              <a:gd name="adj3" fmla="val -273976"/>
              <a:gd name="adj4" fmla="val -195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Esophagus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515100" y="5349454"/>
            <a:ext cx="1524000" cy="588731"/>
          </a:xfrm>
          <a:prstGeom prst="borderCallout1">
            <a:avLst>
              <a:gd name="adj1" fmla="val -9338"/>
              <a:gd name="adj2" fmla="val 24848"/>
              <a:gd name="adj3" fmla="val -239567"/>
              <a:gd name="adj4" fmla="val -10487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Gizzard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667000" y="1752600"/>
            <a:ext cx="1219200" cy="588731"/>
          </a:xfrm>
          <a:prstGeom prst="borderCallout1">
            <a:avLst>
              <a:gd name="adj1" fmla="val 117504"/>
              <a:gd name="adj2" fmla="val 19848"/>
              <a:gd name="adj3" fmla="val 304906"/>
              <a:gd name="adj4" fmla="val 11962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Crop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090160" y="1752600"/>
            <a:ext cx="3672840" cy="664931"/>
          </a:xfrm>
          <a:prstGeom prst="borderCallout1">
            <a:avLst>
              <a:gd name="adj1" fmla="val 119796"/>
              <a:gd name="adj2" fmla="val 72960"/>
              <a:gd name="adj3" fmla="val 314074"/>
              <a:gd name="adj4" fmla="val 4161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Intestine: Food digestion and nutrient absorption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720490"/>
            <a:ext cx="19812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YouTube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SDPB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6" grpId="0" animBg="1"/>
      <p:bldP spid="18" grpId="0" animBg="1"/>
      <p:bldP spid="19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3" y="1143000"/>
            <a:ext cx="7465457" cy="55990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81000" y="914400"/>
            <a:ext cx="8686800" cy="6172200"/>
          </a:xfrm>
          <a:prstGeom prst="round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4191000"/>
            <a:ext cx="1981200" cy="1109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133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Produced by Dakota State University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South Dakota Public Broadcasting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77296"/>
            <a:ext cx="2775820" cy="10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90600" y="3276600"/>
            <a:ext cx="73914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-13352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2170584"/>
            <a:ext cx="8229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an educator you are responsible for the implementation of the dissection activity described in </a:t>
            </a:r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video and PowerPoint. </a:t>
            </a:r>
            <a:r>
              <a:rPr lang="en-U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You must have safety procedures and rules established for your classroom and make sure all of the students follow the rules to ensure a safe environment. South Dakota Public Broadcasting and Dakota State University cannot in any way be responsible or liable for any injury as a result of performing the described dissection. Complete the dissection if you feel it is appropriate and safe for your individual class</a:t>
            </a:r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algn="ctr"/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</a:t>
            </a:r>
            <a:r>
              <a:rPr lang="en-U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fun and stay safe</a:t>
            </a:r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U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22224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Safety Considerations 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appropriate activity for the children in your care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Safety Data Sheet (MSDS) available for accident reference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Poison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control number/phone readily available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Latex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free gloves, eye protection and apron/lab coat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Eyewash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station, shower and sink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Sharp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instruments (cut away from self and others)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Sharps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and specimen(s) disposal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Encourage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students to report all accidents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science laboratory rules (strictly enforced) </a:t>
            </a:r>
          </a:p>
        </p:txBody>
      </p:sp>
    </p:spTree>
    <p:extLst>
      <p:ext uri="{BB962C8B-B14F-4D97-AF65-F5344CB8AC3E}">
        <p14:creationId xmlns:p14="http://schemas.microsoft.com/office/powerpoint/2010/main" val="30039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7" grpId="1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3070337"/>
            <a:ext cx="4724400" cy="31626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779">
            <a:off x="6240874" y="1991379"/>
            <a:ext cx="3436526" cy="230048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8" y="4445908"/>
            <a:ext cx="3830908" cy="25644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0"/>
            <a:ext cx="4267200" cy="28565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0"/>
            <a:ext cx="5554618" cy="3718381"/>
          </a:xfrm>
          <a:prstGeom prst="rect">
            <a:avLst/>
          </a:prstGeom>
          <a:effectLst>
            <a:softEdge rad="1079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604" y="1066800"/>
            <a:ext cx="5780404" cy="3869527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2" name="Rectangle 21"/>
          <p:cNvSpPr/>
          <p:nvPr/>
        </p:nvSpPr>
        <p:spPr>
          <a:xfrm>
            <a:off x="-457200" y="966474"/>
            <a:ext cx="10229850" cy="6181636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-13352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929"/>
            <a:ext cx="4876800" cy="32646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876800" cy="3657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23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7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Exterior of the Earthworm 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9646" y="1044714"/>
            <a:ext cx="43279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Orientation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21" y="2590800"/>
            <a:ext cx="9296400" cy="22372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TextBox 21"/>
          <p:cNvSpPr txBox="1"/>
          <p:nvPr/>
        </p:nvSpPr>
        <p:spPr>
          <a:xfrm>
            <a:off x="0" y="1821359"/>
            <a:ext cx="35052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Anterior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(closer to the clitellum)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5029200"/>
            <a:ext cx="48768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Posterior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(greater distance from the clitellum)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81000" y="2590799"/>
            <a:ext cx="990600" cy="457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85800" y="2819399"/>
            <a:ext cx="190500" cy="304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391400" y="4114800"/>
            <a:ext cx="1247775" cy="8382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05800" y="4114799"/>
            <a:ext cx="1" cy="2286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52400" y="4564559"/>
            <a:ext cx="4572000" cy="2000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Clitellum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(Reproductive structure, 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produces the slime tube/cocoon 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 accepts the sperm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eggs, external 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fertilization in the cocoon)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862302" y="3681951"/>
            <a:ext cx="309398" cy="851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09826" y="2048470"/>
            <a:ext cx="498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Mouth: deposit feeder, soil into mouth, absorption of nutrients with digestive system, returns soil and unused organic material to ground  </a:t>
            </a:r>
            <a:endParaRPr lang="en-US" dirty="0"/>
          </a:p>
        </p:txBody>
      </p:sp>
      <p:cxnSp>
        <p:nvCxnSpPr>
          <p:cNvPr id="6" name="Straight Connector 5"/>
          <p:cNvCxnSpPr>
            <a:stCxn id="10" idx="6"/>
          </p:cNvCxnSpPr>
          <p:nvPr/>
        </p:nvCxnSpPr>
        <p:spPr>
          <a:xfrm>
            <a:off x="914400" y="3317826"/>
            <a:ext cx="1828800" cy="121607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4454057" cy="334054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8100" y="2971800"/>
            <a:ext cx="876300" cy="692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/>
      <p:bldP spid="42" grpId="0"/>
      <p:bldP spid="22" grpId="0" animBg="1"/>
      <p:bldP spid="22" grpId="1" animBg="1"/>
      <p:bldP spid="23" grpId="0" animBg="1"/>
      <p:bldP spid="36" grpId="0" animBg="1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-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Exterior of the Earthworm 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9646" y="1044714"/>
            <a:ext cx="43279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Orientation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0165"/>
            <a:ext cx="9525000" cy="34156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4114800"/>
            <a:ext cx="9525000" cy="28890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" name="TextBox 23"/>
          <p:cNvSpPr txBox="1"/>
          <p:nvPr/>
        </p:nvSpPr>
        <p:spPr>
          <a:xfrm>
            <a:off x="3352800" y="5867400"/>
            <a:ext cx="3581400" cy="769441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Dorsal</a:t>
            </a:r>
          </a:p>
          <a:p>
            <a:pPr algn="ctr"/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(Top side, darker color)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575137"/>
            <a:ext cx="4343400" cy="1015663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Ventral</a:t>
            </a:r>
          </a:p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(Bottom side, lighter color, setae which feel like sandpaper/bristle)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5811" y="3890831"/>
            <a:ext cx="3108754" cy="73866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Clitellum</a:t>
            </a:r>
          </a:p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730188" y="2850817"/>
            <a:ext cx="403912" cy="105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1200" y="4343400"/>
            <a:ext cx="14094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290536"/>
            <a:ext cx="3428742" cy="73866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Noticeable segments</a:t>
            </a:r>
          </a:p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75512" y="3201444"/>
            <a:ext cx="129488" cy="1089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73556" y="4724400"/>
            <a:ext cx="102844" cy="731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5" grpId="0"/>
      <p:bldP spid="2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4532" y="-152400"/>
            <a:ext cx="415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53400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" y="1435100"/>
            <a:ext cx="9089593" cy="4419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106680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Started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 both the anterior and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 ends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pull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5181600"/>
            <a:ext cx="9220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0934" y="5181600"/>
            <a:ext cx="866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the ventral surface down (usually lighter in color and has bristle like setae)</a:t>
            </a:r>
          </a:p>
        </p:txBody>
      </p:sp>
    </p:spTree>
    <p:extLst>
      <p:ext uri="{BB962C8B-B14F-4D97-AF65-F5344CB8AC3E}">
        <p14:creationId xmlns:p14="http://schemas.microsoft.com/office/powerpoint/2010/main" val="3982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  <p:bldP spid="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4532" y="-152400"/>
            <a:ext cx="415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53400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Started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6" y="1540965"/>
            <a:ext cx="6748334" cy="31834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4570274"/>
            <a:ext cx="861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the dissection in 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 of the specimen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damage to anterior end of 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earthworm where most of the specialized structures are located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outer layer, cut slowly and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shallow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cutting both anteriorly and posteriorly, always cut away from yourself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95" y="1682246"/>
            <a:ext cx="7021565" cy="43375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1530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the specimen with pins as you cut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2667000"/>
            <a:ext cx="2019300" cy="381000"/>
          </a:xfrm>
          <a:prstGeom prst="line">
            <a:avLst/>
          </a:prstGeom>
          <a:ln w="3810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3200400"/>
            <a:ext cx="1181100" cy="232841"/>
          </a:xfrm>
          <a:prstGeom prst="line">
            <a:avLst/>
          </a:prstGeom>
          <a:ln w="38100">
            <a:solidFill>
              <a:srgbClr val="FFFF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1655713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YouTube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SDPB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  <p:bldP spid="12" grpId="1"/>
      <p:bldP spid="8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4532" y="-152400"/>
            <a:ext cx="415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53400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44515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cut too deep - cut intestine shown here, dark soil is visible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" y="1178243"/>
            <a:ext cx="7689115" cy="45367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Oval 6"/>
          <p:cNvSpPr/>
          <p:nvPr/>
        </p:nvSpPr>
        <p:spPr>
          <a:xfrm>
            <a:off x="4495800" y="2971800"/>
            <a:ext cx="297942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400" y="1828800"/>
            <a:ext cx="1447800" cy="1371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  <p:bldP spid="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210551" y="6400800"/>
            <a:ext cx="857249" cy="381000"/>
          </a:xfrm>
          <a:prstGeom prst="roundRect">
            <a:avLst/>
          </a:prstGeom>
          <a:solidFill>
            <a:srgbClr val="7F232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Click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49" y="2133600"/>
            <a:ext cx="5293451" cy="356408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98" y="1600200"/>
            <a:ext cx="5054198" cy="5334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6" name="TextBox 25"/>
          <p:cNvSpPr txBox="1"/>
          <p:nvPr/>
        </p:nvSpPr>
        <p:spPr>
          <a:xfrm>
            <a:off x="266700" y="1221363"/>
            <a:ext cx="861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dissecting specimen, securing with pins as you cut 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76200" y="-1335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Dissection 101: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4532" y="-152400"/>
            <a:ext cx="415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Monotype Corsiva" pitchFamily="66" charset="0"/>
              </a:rPr>
              <a:t>Earthworm</a:t>
            </a:r>
            <a:endParaRPr lang="en-US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786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 end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048000" y="5614864"/>
            <a:ext cx="1676400" cy="280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200400" y="4952999"/>
            <a:ext cx="487680" cy="744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1752600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YouTube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SDPB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6" grpId="0"/>
      <p:bldP spid="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732</Words>
  <Application>Microsoft Office PowerPoint</Application>
  <PresentationFormat>On-screen Show (4:3)</PresentationFormat>
  <Paragraphs>133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Rokusek, Steven</dc:creator>
  <cp:lastModifiedBy>Rokusek, Steven</cp:lastModifiedBy>
  <cp:revision>557</cp:revision>
  <dcterms:created xsi:type="dcterms:W3CDTF">2012-07-19T20:24:09Z</dcterms:created>
  <dcterms:modified xsi:type="dcterms:W3CDTF">2014-02-10T04:42:36Z</dcterms:modified>
</cp:coreProperties>
</file>